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Franklin Gothic"/>
      <p:bold r:id="rId17"/>
    </p:embeddedFont>
    <p:embeddedFont>
      <p:font typeface="Lobster"/>
      <p:regular r:id="rId18"/>
    </p:embeddedFont>
    <p:embeddedFont>
      <p:font typeface="Palatino Linotyp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dIrksGgoVTKr0I/HXBvLH9d9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alatinoLinotype-bold.fntdata"/><Relationship Id="rId11" Type="http://schemas.openxmlformats.org/officeDocument/2006/relationships/slide" Target="slides/slide7.xml"/><Relationship Id="rId22" Type="http://schemas.openxmlformats.org/officeDocument/2006/relationships/font" Target="fonts/PalatinoLinotype-boldItalic.fntdata"/><Relationship Id="rId10" Type="http://schemas.openxmlformats.org/officeDocument/2006/relationships/slide" Target="slides/slide6.xml"/><Relationship Id="rId21" Type="http://schemas.openxmlformats.org/officeDocument/2006/relationships/font" Target="fonts/PalatinoLinotyp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ranklinGothic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alatinoLinotype-regular.fntdata"/><Relationship Id="rId6" Type="http://schemas.openxmlformats.org/officeDocument/2006/relationships/slide" Target="slides/slide2.xml"/><Relationship Id="rId18" Type="http://schemas.openxmlformats.org/officeDocument/2006/relationships/font" Target="fonts/Lobs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06fa75e0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b06fa75e0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e339e6a12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4e339e6a12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f096a47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4f096a47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4f096a47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16e8613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516e8613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e085415e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4e085415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4e085415e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fab0a437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fab0a437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fab0a437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16e8613c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16e8613c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516e8613c4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dfea93d3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adfea93d3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page">
  <p:cSld name="3_Title page">
    <p:bg>
      <p:bgPr>
        <a:solidFill>
          <a:srgbClr val="262626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70538" y="3690944"/>
            <a:ext cx="10312295" cy="1485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5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07592" y="3260726"/>
            <a:ext cx="10312296" cy="336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800"/>
              <a:buNone/>
              <a:defRPr b="0" sz="2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685" y="-47867"/>
            <a:ext cx="4059936" cy="1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9993" y="538188"/>
            <a:ext cx="3266113" cy="13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69516" y="-21389"/>
            <a:ext cx="12331032" cy="836701"/>
          </a:xfrm>
          <a:prstGeom prst="rect">
            <a:avLst/>
          </a:prstGeom>
          <a:solidFill>
            <a:srgbClr val="690304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452702" y="1283975"/>
            <a:ext cx="5326692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4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454485" y="2675466"/>
            <a:ext cx="5326692" cy="3355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7419880" y="1283975"/>
            <a:ext cx="4386227" cy="4759365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9993" y="538188"/>
            <a:ext cx="3266113" cy="13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10" y="-596391"/>
            <a:ext cx="876505" cy="17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 " id="15" name="Google Shape;15;p4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 " id="16" name="Google Shape;16;p4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 " id="17" name="Google Shape;17;p4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 " id="18" name="Google Shape;18;p4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 " id="19" name="Google Shape;19;p4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 " id="20" name="Google Shape;20;p4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title"/>
          </p:nvPr>
        </p:nvSpPr>
        <p:spPr>
          <a:xfrm>
            <a:off x="515891" y="2686004"/>
            <a:ext cx="11521463" cy="1485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Brain Tumor Segmentation</a:t>
            </a:r>
            <a:endParaRPr sz="4000"/>
          </a:p>
        </p:txBody>
      </p:sp>
      <p:sp>
        <p:nvSpPr>
          <p:cNvPr id="109" name="Google Shape;109;p1"/>
          <p:cNvSpPr txBox="1"/>
          <p:nvPr>
            <p:ph idx="1" type="body"/>
          </p:nvPr>
        </p:nvSpPr>
        <p:spPr>
          <a:xfrm>
            <a:off x="3220826" y="2404525"/>
            <a:ext cx="54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800"/>
              <a:buNone/>
            </a:pPr>
            <a:r>
              <a:rPr lang="en-US"/>
              <a:t>Fall25 Deep Learning Systems</a:t>
            </a:r>
            <a:endParaRPr/>
          </a:p>
        </p:txBody>
      </p:sp>
      <p:sp>
        <p:nvSpPr>
          <p:cNvPr id="110" name="Google Shape;110;p1"/>
          <p:cNvSpPr/>
          <p:nvPr/>
        </p:nvSpPr>
        <p:spPr>
          <a:xfrm>
            <a:off x="7761817" y="4605260"/>
            <a:ext cx="45612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2820026" y="4022625"/>
            <a:ext cx="71220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8929511" y="24045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t/>
            </a:r>
            <a:endParaRPr b="0" i="0" sz="1067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8236750" y="4246800"/>
            <a:ext cx="3321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ranklin Gothic"/>
              <a:buChar char="➢"/>
            </a:pPr>
            <a:r>
              <a:rPr lang="en-US" sz="19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Tri Nguyen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ranklin Gothic"/>
              <a:buChar char="➢"/>
            </a:pPr>
            <a:r>
              <a:rPr b="0" i="0" lang="en-US" sz="19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Priyanka Prem Kumar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Franklin Gothic"/>
              <a:buChar char="➢"/>
            </a:pPr>
            <a:r>
              <a:rPr lang="en-US" sz="1900">
                <a:solidFill>
                  <a:schemeClr val="lt1"/>
                </a:solidFill>
              </a:rPr>
              <a:t>Varalakshmi Perumal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06fa75e06_1_1"/>
          <p:cNvSpPr txBox="1"/>
          <p:nvPr/>
        </p:nvSpPr>
        <p:spPr>
          <a:xfrm>
            <a:off x="492075" y="2252875"/>
            <a:ext cx="33387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 Nguyen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model for Swin-Unet Transformer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 and cleaning the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Contributing to the report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Drafting the presentation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b06fa75e06_1_1"/>
          <p:cNvSpPr txBox="1"/>
          <p:nvPr/>
        </p:nvSpPr>
        <p:spPr>
          <a:xfrm>
            <a:off x="4144625" y="2252875"/>
            <a:ext cx="35718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Varalakshmi Perumal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the Project topic and find Dataset to work with.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Model Training for SegResNet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 to Report - Structured Abstract, Dataset and SegResNet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Drafted - SegResNet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b06fa75e06_1_1"/>
          <p:cNvSpPr txBox="1"/>
          <p:nvPr/>
        </p:nvSpPr>
        <p:spPr>
          <a:xfrm>
            <a:off x="8030425" y="2252875"/>
            <a:ext cx="37635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Priyanka Prem Kumar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Model Architecture and training for MultiResUNet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and Developing the Loss 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contribution - Introduction, MultiResUNet methodology and results, Conclusion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Drafting - MultiResUNet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b06fa75e06_1_1"/>
          <p:cNvSpPr txBox="1"/>
          <p:nvPr/>
        </p:nvSpPr>
        <p:spPr>
          <a:xfrm>
            <a:off x="2837375" y="1147675"/>
            <a:ext cx="618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Contribution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339e6a12_1_7"/>
          <p:cNvSpPr txBox="1"/>
          <p:nvPr>
            <p:ph type="title"/>
          </p:nvPr>
        </p:nvSpPr>
        <p:spPr>
          <a:xfrm>
            <a:off x="590125" y="1218675"/>
            <a:ext cx="10058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Related work</a:t>
            </a:r>
            <a:endParaRPr sz="2400"/>
          </a:p>
        </p:txBody>
      </p:sp>
      <p:sp>
        <p:nvSpPr>
          <p:cNvPr id="191" name="Google Shape;191;g34e339e6a12_1_7"/>
          <p:cNvSpPr txBox="1"/>
          <p:nvPr/>
        </p:nvSpPr>
        <p:spPr>
          <a:xfrm>
            <a:off x="1233950" y="2052725"/>
            <a:ext cx="106986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3125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Using U-Net network for efficient brain tumor segmentation in MRI images</a:t>
            </a:r>
            <a:endParaRPr b="1" sz="20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Introduces an encoder–decoder with skip connections that enables precise localization and efficient segmentation of brain tumors in MRI scans.</a:t>
            </a:r>
            <a:endParaRPr sz="20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TransUNet: Transformers Make Strong Encoders for Medical Image Segmentation</a:t>
            </a:r>
            <a:endParaRPr b="1" sz="20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Combines CNN features with Transformer-based global attention to create a hybrid encoder that improves medical image segmentation accuracy.</a:t>
            </a:r>
            <a:endParaRPr sz="20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Swin-UNet: Unet-like Pure Transformer for Medical Image Segmentation</a:t>
            </a:r>
            <a:endParaRPr b="1" sz="20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Uses a pure Transformer architecture with shifted window attention to capture both local and global contexts for high-performance medical image segmentation.</a:t>
            </a:r>
            <a:endParaRPr sz="20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f096a47b2_0_0"/>
          <p:cNvSpPr txBox="1"/>
          <p:nvPr>
            <p:ph idx="1" type="body"/>
          </p:nvPr>
        </p:nvSpPr>
        <p:spPr>
          <a:xfrm>
            <a:off x="4700405" y="3002993"/>
            <a:ext cx="24771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300">
                <a:latin typeface="Lobster"/>
                <a:ea typeface="Lobster"/>
                <a:cs typeface="Lobster"/>
                <a:sym typeface="Lobster"/>
              </a:rPr>
              <a:t>Thank you </a:t>
            </a:r>
            <a:endParaRPr sz="43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16e8613c4_0_0"/>
          <p:cNvSpPr txBox="1"/>
          <p:nvPr>
            <p:ph type="title"/>
          </p:nvPr>
        </p:nvSpPr>
        <p:spPr>
          <a:xfrm>
            <a:off x="886075" y="1168450"/>
            <a:ext cx="422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Project Description</a:t>
            </a:r>
            <a:endParaRPr sz="2400"/>
          </a:p>
        </p:txBody>
      </p:sp>
      <p:sp>
        <p:nvSpPr>
          <p:cNvPr id="119" name="Google Shape;119;g3516e8613c4_0_0"/>
          <p:cNvSpPr txBox="1"/>
          <p:nvPr/>
        </p:nvSpPr>
        <p:spPr>
          <a:xfrm>
            <a:off x="1026300" y="1835200"/>
            <a:ext cx="5407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tumors require highly accurate detection and monitoring while MRI is a standard tool to detect and assessing brain tumors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provides detailed anatomical information however it is complex and time intensive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deep-learning segmentation is idea solution to support the clinicians by improving consistency, reducing workload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3516e8613c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100" y="2509925"/>
            <a:ext cx="4904376" cy="23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e085415e8_0_7"/>
          <p:cNvSpPr txBox="1"/>
          <p:nvPr>
            <p:ph type="title"/>
          </p:nvPr>
        </p:nvSpPr>
        <p:spPr>
          <a:xfrm>
            <a:off x="886075" y="1058050"/>
            <a:ext cx="422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Datasets</a:t>
            </a:r>
            <a:endParaRPr sz="2400"/>
          </a:p>
        </p:txBody>
      </p:sp>
      <p:sp>
        <p:nvSpPr>
          <p:cNvPr id="127" name="Google Shape;127;g34e085415e8_0_7"/>
          <p:cNvSpPr txBox="1"/>
          <p:nvPr/>
        </p:nvSpPr>
        <p:spPr>
          <a:xfrm>
            <a:off x="737125" y="1541650"/>
            <a:ext cx="5374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BraTS (Brain Tumor Segmentation) dataset is an annual MICCAI challenge focused on benchmarking automated brain tumor segmentation methods.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patient includes four MRI modalities—T1, post-contrast T1 (T1ce), T2, and FLAIR—capturing complementary structural and pathological information.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Expert-annotated segmentation masks label three key tumor subregions: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Enhancing Tumor (ET)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Tumor Core (TC)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Tumor (WT)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enabling supervised deep learning training and evaluation.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34e085415e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625" y="1765075"/>
            <a:ext cx="6005827" cy="26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4e085415e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188" y="4578950"/>
            <a:ext cx="3600704" cy="21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fab0a4373_2_0"/>
          <p:cNvSpPr txBox="1"/>
          <p:nvPr>
            <p:ph type="title"/>
          </p:nvPr>
        </p:nvSpPr>
        <p:spPr>
          <a:xfrm>
            <a:off x="1452702" y="1283975"/>
            <a:ext cx="5326800" cy="103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SegResNet</a:t>
            </a:r>
            <a:endParaRPr/>
          </a:p>
        </p:txBody>
      </p:sp>
      <p:sp>
        <p:nvSpPr>
          <p:cNvPr id="136" name="Google Shape;136;g3afab0a4373_2_0"/>
          <p:cNvSpPr txBox="1"/>
          <p:nvPr>
            <p:ph idx="1" type="body"/>
          </p:nvPr>
        </p:nvSpPr>
        <p:spPr>
          <a:xfrm>
            <a:off x="1454485" y="2675466"/>
            <a:ext cx="5326800" cy="335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3afab0a437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225" y="5083475"/>
            <a:ext cx="4942426" cy="16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afab0a4373_2_0"/>
          <p:cNvPicPr preferRelativeResize="0"/>
          <p:nvPr/>
        </p:nvPicPr>
        <p:blipFill rotWithShape="1">
          <a:blip r:embed="rId4">
            <a:alphaModFix/>
          </a:blip>
          <a:srcRect b="15117" l="0" r="0" t="0"/>
          <a:stretch/>
        </p:blipFill>
        <p:spPr>
          <a:xfrm>
            <a:off x="1578725" y="2417675"/>
            <a:ext cx="4743675" cy="40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afab0a437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225" y="3169225"/>
            <a:ext cx="4942428" cy="16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fab0a4373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7600" y="1086650"/>
            <a:ext cx="3359674" cy="18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1233950" y="946075"/>
            <a:ext cx="7187674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MultiResUNet </a:t>
            </a:r>
            <a:r>
              <a:rPr lang="en-US" sz="2400">
                <a:solidFill>
                  <a:schemeClr val="dk1"/>
                </a:solidFill>
              </a:rPr>
              <a:t>Model Architecture</a:t>
            </a:r>
            <a:endParaRPr sz="2400"/>
          </a:p>
        </p:txBody>
      </p:sp>
      <p:sp>
        <p:nvSpPr>
          <p:cNvPr id="146" name="Google Shape;146;p22"/>
          <p:cNvSpPr txBox="1"/>
          <p:nvPr/>
        </p:nvSpPr>
        <p:spPr>
          <a:xfrm>
            <a:off x="1009300" y="1693300"/>
            <a:ext cx="5814300" cy="4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U-Net with MultiRes blocks for richer multi-scale feature learning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connections help align encoder and decoder representations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 uses stacked MultiRes blocks with max pooling for downsampling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 uses transposed convolutions and skip connections to restore spatial detail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1×1 convolution outputs three tumor region probability maps (WT, TC, ET)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2" title="architecture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650" y="816725"/>
            <a:ext cx="4422226" cy="576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16e8613c4_2_3"/>
          <p:cNvSpPr txBox="1"/>
          <p:nvPr>
            <p:ph type="title"/>
          </p:nvPr>
        </p:nvSpPr>
        <p:spPr>
          <a:xfrm>
            <a:off x="1295048" y="751875"/>
            <a:ext cx="9893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Experimental Results: </a:t>
            </a:r>
            <a:r>
              <a:rPr lang="en-US" sz="2400">
                <a:solidFill>
                  <a:schemeClr val="dk1"/>
                </a:solidFill>
              </a:rPr>
              <a:t>Training Performance and Observations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</p:txBody>
      </p:sp>
      <p:pic>
        <p:nvPicPr>
          <p:cNvPr id="154" name="Google Shape;154;g3516e8613c4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725" y="1439612"/>
            <a:ext cx="6132551" cy="39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516e8613c4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00" y="1471763"/>
            <a:ext cx="6033459" cy="39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516e8613c4_2_3"/>
          <p:cNvSpPr txBox="1"/>
          <p:nvPr/>
        </p:nvSpPr>
        <p:spPr>
          <a:xfrm>
            <a:off x="521450" y="5386250"/>
            <a:ext cx="114222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validation loss steadily decrease over 50 epochs.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 drop in first 10–15 epochs → rapid learning of basic tumor vs. background features.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Curves plateau around 30 epochs → model reaches stable minimum. Close alignment between training and validation → good generalization.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Dice coefficient steadily increases, small training-validation gap → reliable performance on unseen data.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233950" y="1082450"/>
            <a:ext cx="8186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Experimental Results - </a:t>
            </a:r>
            <a:r>
              <a:rPr lang="en-US" sz="2400">
                <a:solidFill>
                  <a:schemeClr val="dk1"/>
                </a:solidFill>
              </a:rPr>
              <a:t>Qualitative Evaluation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162" name="Google Shape;162;p23"/>
          <p:cNvSpPr txBox="1"/>
          <p:nvPr/>
        </p:nvSpPr>
        <p:spPr>
          <a:xfrm>
            <a:off x="1100825" y="1809300"/>
            <a:ext cx="4954200" cy="4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Predicted masks accurately capture tumor boundaries, including irregular shapes.</a:t>
            </a:r>
            <a:b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Whole Tumor (WT) predictions show consistent coverage across slices.</a:t>
            </a:r>
            <a:b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Tumor Core (TC) nested correctly within WT → anatomically consistent.</a:t>
            </a:r>
            <a:b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Enhancing Tumor (ET) regions identified → sensitive to fine-scale features.</a:t>
            </a:r>
            <a:b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rgbClr val="001D35"/>
                </a:solidFill>
                <a:latin typeface="Calibri"/>
                <a:ea typeface="Calibri"/>
                <a:cs typeface="Calibri"/>
                <a:sym typeface="Calibri"/>
              </a:rPr>
              <a:t>Predictions align with ground truth, avoid false positives, maintain slice-to-slice consistency.</a:t>
            </a: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1D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12326" r="0" t="0"/>
          <a:stretch/>
        </p:blipFill>
        <p:spPr>
          <a:xfrm>
            <a:off x="6137900" y="1301925"/>
            <a:ext cx="6054100" cy="27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0" l="9950" r="0" t="0"/>
          <a:stretch/>
        </p:blipFill>
        <p:spPr>
          <a:xfrm>
            <a:off x="6137900" y="4016800"/>
            <a:ext cx="5848825" cy="25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dfea93d3c_0_29"/>
          <p:cNvSpPr txBox="1"/>
          <p:nvPr>
            <p:ph type="title"/>
          </p:nvPr>
        </p:nvSpPr>
        <p:spPr>
          <a:xfrm>
            <a:off x="1233950" y="946075"/>
            <a:ext cx="8186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Swin Transformer</a:t>
            </a:r>
            <a:endParaRPr sz="2400"/>
          </a:p>
        </p:txBody>
      </p:sp>
      <p:sp>
        <p:nvSpPr>
          <p:cNvPr id="170" name="Google Shape;170;g3adfea93d3c_0_29"/>
          <p:cNvSpPr txBox="1"/>
          <p:nvPr/>
        </p:nvSpPr>
        <p:spPr>
          <a:xfrm>
            <a:off x="795425" y="1898650"/>
            <a:ext cx="46257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Char char="●"/>
            </a:pPr>
            <a:r>
              <a:rPr lang="en-US" sz="1800">
                <a:solidFill>
                  <a:srgbClr val="001D35"/>
                </a:solidFill>
              </a:rPr>
              <a:t>Hybrid swin-transformer encoder with depths (2,2,6,2) and heads (3,6,12,24) </a:t>
            </a:r>
            <a:endParaRPr sz="1800">
              <a:solidFill>
                <a:srgbClr val="001D35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Char char="●"/>
            </a:pPr>
            <a:r>
              <a:rPr lang="en-US" sz="1800">
                <a:solidFill>
                  <a:srgbClr val="001D35"/>
                </a:solidFill>
              </a:rPr>
              <a:t>Decoder: follows Unet Architecture to upsampling channels from 768 to 96 to reproduce 224x224</a:t>
            </a:r>
            <a:endParaRPr sz="1800">
              <a:solidFill>
                <a:srgbClr val="001D35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Char char="●"/>
            </a:pPr>
            <a:r>
              <a:rPr lang="en-US" sz="1800">
                <a:solidFill>
                  <a:srgbClr val="001D35"/>
                </a:solidFill>
              </a:rPr>
              <a:t>Training with AdamW and with 30 epochs with Dice Loss</a:t>
            </a:r>
            <a:endParaRPr sz="1800">
              <a:solidFill>
                <a:srgbClr val="001D35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Char char="●"/>
            </a:pPr>
            <a:r>
              <a:rPr lang="en-US" sz="1800">
                <a:solidFill>
                  <a:srgbClr val="001D35"/>
                </a:solidFill>
              </a:rPr>
              <a:t>However, it </a:t>
            </a:r>
            <a:r>
              <a:rPr lang="en-US" sz="1800">
                <a:solidFill>
                  <a:srgbClr val="001D35"/>
                </a:solidFill>
              </a:rPr>
              <a:t>converges</a:t>
            </a:r>
            <a:r>
              <a:rPr lang="en-US" sz="1800">
                <a:solidFill>
                  <a:srgbClr val="001D35"/>
                </a:solidFill>
              </a:rPr>
              <a:t> after 3 epochs and show no learning</a:t>
            </a:r>
            <a:endParaRPr sz="1800">
              <a:solidFill>
                <a:srgbClr val="001D35"/>
              </a:solidFill>
            </a:endParaRPr>
          </a:p>
        </p:txBody>
      </p:sp>
      <p:pic>
        <p:nvPicPr>
          <p:cNvPr id="171" name="Google Shape;171;g3adfea93d3c_0_29"/>
          <p:cNvPicPr preferRelativeResize="0"/>
          <p:nvPr/>
        </p:nvPicPr>
        <p:blipFill rotWithShape="1">
          <a:blip r:embed="rId3">
            <a:alphaModFix/>
          </a:blip>
          <a:srcRect b="0" l="1743" r="4014" t="3707"/>
          <a:stretch/>
        </p:blipFill>
        <p:spPr>
          <a:xfrm>
            <a:off x="5912475" y="1898650"/>
            <a:ext cx="6055574" cy="3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1233950" y="946075"/>
            <a:ext cx="7187674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Conclusion</a:t>
            </a:r>
            <a:endParaRPr sz="2400"/>
          </a:p>
        </p:txBody>
      </p:sp>
      <p:sp>
        <p:nvSpPr>
          <p:cNvPr id="177" name="Google Shape;177;p24"/>
          <p:cNvSpPr txBox="1"/>
          <p:nvPr/>
        </p:nvSpPr>
        <p:spPr>
          <a:xfrm>
            <a:off x="1233950" y="1429675"/>
            <a:ext cx="10475400" cy="4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Stability: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 decrease in loss and steady increase in Dice scores.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Closely aligned training and validation trends indicate stable convergence and good generalization.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Segmentation: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masks closely match tumor boundaries and avoid false positives.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Tumor (WT), Tumor Core (TC), and Enhancing Tumor (ET) regions are accurately delineated.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Sub-region Detection: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regions like ET are successfully captured and properly nested within larger regions.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Generalization: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High-quality predictions maintained across diverse tumor shapes, sizes, and slices.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effectively learns features applicable to unseen data.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2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2020-05-09T02:20:53Z</dcterms:created>
  <dc:creator>Archana Krishnamurthy (TMNA)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1b518dda-a072-40f6-b897-604cd2a063c5</vt:lpwstr>
  </property>
  <property fmtid="{D5CDD505-2E9C-101B-9397-08002B2CF9AE}" pid="3" name="ToyotaClassification">
    <vt:lpwstr>PUBLIC</vt:lpwstr>
  </property>
  <property fmtid="{D5CDD505-2E9C-101B-9397-08002B2CF9AE}" pid="4" name="ToyotaVisualMarkings">
    <vt:lpwstr>No Label</vt:lpwstr>
  </property>
</Properties>
</file>